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7" r:id="rId3"/>
    <p:sldId id="278" r:id="rId4"/>
    <p:sldId id="270" r:id="rId5"/>
    <p:sldId id="274" r:id="rId6"/>
    <p:sldId id="275" r:id="rId7"/>
    <p:sldId id="258" r:id="rId8"/>
    <p:sldId id="261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1AA1B-D810-4D45-BE5A-48A3C817B996}" type="datetimeFigureOut">
              <a:rPr lang="en-IN" smtClean="0"/>
              <a:t>27-09-2017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99053-C06D-4840-B636-4E7416BF181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1621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4634E004-B8E6-4B6D-86D8-D10A26BBDD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ABA953-6423-421D-A108-5D774EBD5FA7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 dirty="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6934905B-7333-4A6E-8C61-51C17E0664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B03ECF0E-E793-4CA3-8B5E-4221F0F4A5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854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0D385-0033-403E-ABB8-73976B5E75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9C8119-CB40-4EC3-A5AE-A34DFDE41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441EE-DF59-4EB7-8895-D48AACC72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038DC-7998-4960-B118-58E53DA75856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F5836-92E3-445B-A760-A3858A4CF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7149A-403C-41B5-BA2C-855BD03A0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2128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FF5A-B79D-4045-BC24-0365A7404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2E6E4-0A43-457A-A45F-D415E7435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0FC97-8822-487A-B637-55EF8A92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452B-CDF1-42AD-BF39-FC04CDC23D07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61990-00FF-4252-BDC2-ACFF54A44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62854-ED4C-4D50-A7C8-C0C658E08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615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D8A2-AD5C-47CB-BE9A-44ABA9AAC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B906B-DC81-4A93-AFEA-C9A74B994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A1478-BD4A-40FB-A592-7B8822968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462C-25E4-4891-8BD7-6C83223CFDB1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96952-BEC0-4F9E-A5E3-F4FA2E78E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54E94-A2C1-407A-914A-D7254E9D1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8971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1DF75-0DFA-40E9-816D-EAF10B3A9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2F049-DC68-49DE-874D-BB61763628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1EF4A1-D4C0-4E98-A106-292E121E5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123ED-00A5-4533-9A90-18FB2FF42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BCF9-45B6-4C75-8A0B-F20E08ABB83D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9FF94-AC92-4BD7-9C5A-111656829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73718-8A1B-4F50-9FAA-9CD4C7D97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9230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F0685-F902-4C57-B5AD-3E5E6321A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8FF207-55B2-465B-9E47-0109F9C6B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059CFB-0924-444F-83CF-F67990663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83A4D1-98C2-46B5-BD26-E7E5B108C2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EF4D18-310A-4772-A563-260265D971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AB6050-2259-467E-A1A4-59173921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7444-1E00-4F3C-8FA7-63FFF65D60EA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33769E-D4FE-4CFC-837F-272B1B5B9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A69DF6-62C3-47C7-893B-E6E6D8DEC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17582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24B3C-3938-4E6F-BCF5-C9996E817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AF7858-C652-4336-8473-8830F62A8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59924-39E6-417F-AAFA-4B1E9F7197DC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AE780E-8B62-4D48-AAAE-E3D6DA3EC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81B97-1FA2-46D9-B35D-D617DB1B9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697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AE466-60E6-42E7-91DD-E2610E852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AEC4-3220-4F46-877D-3857FB02C0BA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A6ECD3-8B75-4845-BA41-A8F08239C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DDE36-242C-4B75-AFFA-4E37D8691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644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15B3B-5E4D-4B3C-BED5-4B1D79547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F0F36-1073-4847-9783-8A66E9FBD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A1677-6DDF-49D7-9A17-0755C5369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AA9340-45BC-4FFB-A74B-8634232B1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9141-58A2-4223-AC0F-5BDEE9D201AF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72AD4-17F9-4B83-9BBE-FBB112657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0F54D5-5355-49F7-BDB9-E0BC5291B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4991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8F74E-430D-4FF4-8D78-04BE85B6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58F76F-FD03-4AD7-B328-2A426E913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6725C-AEBA-4206-9ADC-2BD50AB63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CE15C9-89B3-470A-9DA0-5E609F62D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5A97-5060-4FBB-ABA9-9115A9573FCA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1CF98-B2F6-4EBC-A634-5B7B2D922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ACEFF-0E57-4E5F-9170-F7006777B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5637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D6A45-66FB-45F4-B54B-64D6DCCB2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E2C5BE-B569-4616-B36E-D17D3EDA0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CA297-8AE0-4474-B5A0-70B276493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CFF0D-0EB2-415D-A924-0549B5D825A3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277EF-550E-402D-A44E-01F4CFA17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B5083-0589-47BD-914D-51A5EB5C6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0942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10A32E-80C9-43BB-91D6-824EB26AB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2053D-6971-42F5-A60B-7370E2A85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60ACB-B97B-41DA-9F0E-AC5E20372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37A9-DAAF-45A5-83D1-243B7D241529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1416A-126A-4A59-823B-307A54575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85464-DA13-42B1-95B9-63EAD437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3573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B38E4F-D3C7-4BE4-8F41-E89832EEA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EB9311-E597-4FC6-B291-688982A87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4A5FB-A091-420F-AD1E-EEBAF0AA28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C4F4E-1CA9-4451-BAAB-8A6BEA38AA54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29E21-E1C6-4AF0-80D0-381E0FE5D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dirty="0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5D59B-3B8F-4C34-ACE8-9FD91CA64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9B606-E1F7-47DC-99BB-A9DAE12F1A3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137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stra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xpertstrat.com/expert-profile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A9D79-B90C-4B66-8F14-CC3E03884C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0635"/>
            <a:ext cx="9434052" cy="2387600"/>
          </a:xfrm>
        </p:spPr>
        <p:txBody>
          <a:bodyPr anchor="ctr">
            <a:normAutofit/>
          </a:bodyPr>
          <a:lstStyle/>
          <a:p>
            <a:r>
              <a:rPr lang="en-IN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 of Senior Advisors &amp; Consultants</a:t>
            </a:r>
            <a:br>
              <a:rPr lang="en-IN" sz="4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N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C:\Users\Atharva\AppData\Local\Microsoft\Windows\INetCache\Content.Word\Logo picture.png">
            <a:extLst>
              <a:ext uri="{FF2B5EF4-FFF2-40B4-BE49-F238E27FC236}">
                <a16:creationId xmlns:a16="http://schemas.microsoft.com/office/drawing/2014/main" id="{0C71C094-D895-42FF-A744-9CA5DA4F62B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" y="9994"/>
            <a:ext cx="2027207" cy="6684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E7BFF87-152C-460A-B3B6-27E6CF13C27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63688" y="5687385"/>
            <a:ext cx="11264622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A-Joshi Strategy Consultants (OPC) Private Limited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(Corporate Identity Number: U74900MH2016OPC273249)</a:t>
            </a:r>
          </a:p>
          <a:p>
            <a:pPr>
              <a:lnSpc>
                <a:spcPct val="100000"/>
              </a:lnSpc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www.expertstrat.com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0225" algn="ctr"/>
                <a:tab pos="5730875" algn="r"/>
              </a:tabLst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							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0979F6D-03CD-400C-B9AB-3AD073A27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606" y="1637112"/>
            <a:ext cx="5692878" cy="3908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865438" algn="ctr"/>
                <a:tab pos="5730875" algn="r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865438" algn="ctr"/>
                <a:tab pos="5730875" algn="r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865438" algn="ctr"/>
                <a:tab pos="5730875" algn="r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865438" algn="ctr"/>
                <a:tab pos="5730875" algn="r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865438" algn="ctr"/>
                <a:tab pos="5730875" algn="r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865438" algn="ctr"/>
                <a:tab pos="5730875" algn="r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865438" algn="ctr"/>
                <a:tab pos="5730875" algn="r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865438" algn="ctr"/>
                <a:tab pos="5730875" algn="r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261938" indent="-261938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cs typeface="Arial" panose="020B0604020202020204" pitchFamily="34" charset="0"/>
              </a:rPr>
              <a:t>Strategy:</a:t>
            </a:r>
          </a:p>
          <a:p>
            <a:pPr marL="742950" lvl="1" indent="-28575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>
                <a:cs typeface="Arial" panose="020B0604020202020204" pitchFamily="34" charset="0"/>
              </a:rPr>
              <a:t>Practical Definitions</a:t>
            </a:r>
          </a:p>
          <a:p>
            <a:pPr marL="742950" lvl="1" indent="-28575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>
                <a:cs typeface="Arial" panose="020B0604020202020204" pitchFamily="34" charset="0"/>
              </a:rPr>
              <a:t>Evolution</a:t>
            </a:r>
          </a:p>
          <a:p>
            <a:pPr marL="261938" indent="-261938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cs typeface="Arial" panose="020B0604020202020204" pitchFamily="34" charset="0"/>
              </a:rPr>
              <a:t>Leveraging Knowledge:</a:t>
            </a:r>
          </a:p>
          <a:p>
            <a:pPr marL="742950" lvl="1" indent="-28575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>
                <a:cs typeface="Arial" panose="020B0604020202020204" pitchFamily="34" charset="0"/>
              </a:rPr>
              <a:t>Who We Are</a:t>
            </a:r>
          </a:p>
          <a:p>
            <a:pPr marL="742950" lvl="1" indent="-28575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>
                <a:cs typeface="Arial" panose="020B0604020202020204" pitchFamily="34" charset="0"/>
              </a:rPr>
              <a:t>What We Do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cs typeface="Arial" panose="020B0604020202020204" pitchFamily="34" charset="0"/>
              </a:rPr>
              <a:t>Features of the AJSCPL Network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cs typeface="Arial" panose="020B0604020202020204" pitchFamily="34" charset="0"/>
              </a:rPr>
              <a:t>Examples of Our Experience</a:t>
            </a:r>
          </a:p>
          <a:p>
            <a:pPr marL="800100" lvl="1" indent="-342900" algn="l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722313" algn="l"/>
                <a:tab pos="5730875" algn="r"/>
              </a:tabLst>
            </a:pPr>
            <a:r>
              <a:rPr lang="en-US" altLang="en-US" sz="1800" b="1" dirty="0">
                <a:cs typeface="Arial" panose="020B0604020202020204" pitchFamily="34" charset="0"/>
              </a:rPr>
              <a:t>Functional Expertise</a:t>
            </a:r>
          </a:p>
          <a:p>
            <a:pPr marL="800100" lvl="1" indent="-342900" algn="l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722313" algn="l"/>
                <a:tab pos="5730875" algn="r"/>
              </a:tabLst>
            </a:pPr>
            <a:r>
              <a:rPr lang="en-US" altLang="en-US" sz="1800" b="1" dirty="0">
                <a:cs typeface="Arial" panose="020B0604020202020204" pitchFamily="34" charset="0"/>
              </a:rPr>
              <a:t>Industry Experience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cs typeface="Arial" panose="020B0604020202020204" pitchFamily="34" charset="0"/>
              </a:rPr>
              <a:t>Example of a Customized Framework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cs typeface="Arial" panose="020B0604020202020204" pitchFamily="34" charset="0"/>
              </a:rPr>
              <a:t>Engagement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cs typeface="Arial" panose="020B0604020202020204" pitchFamily="34" charset="0"/>
              </a:rPr>
              <a:t>Corporate Purpose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CAD19B-C866-4EE7-AECE-C9E545879A5A}"/>
              </a:ext>
            </a:extLst>
          </p:cNvPr>
          <p:cNvCxnSpPr>
            <a:cxnSpLocks/>
          </p:cNvCxnSpPr>
          <p:nvPr/>
        </p:nvCxnSpPr>
        <p:spPr>
          <a:xfrm>
            <a:off x="8070" y="5674931"/>
            <a:ext cx="1218393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C91073F-BF68-41C3-833D-73E8EA5DFB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759" y="6479626"/>
            <a:ext cx="2743200" cy="365125"/>
          </a:xfrm>
        </p:spPr>
        <p:txBody>
          <a:bodyPr/>
          <a:lstStyle/>
          <a:p>
            <a:fld id="{20624525-7122-4FDF-9A30-7C50CBD0885E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67A95D8-8D73-47D8-B436-0F71EFA08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71735" y="6297358"/>
            <a:ext cx="4114800" cy="365125"/>
          </a:xfrm>
        </p:spPr>
        <p:txBody>
          <a:bodyPr/>
          <a:lstStyle/>
          <a:p>
            <a:r>
              <a:rPr lang="en-IN" b="1" dirty="0">
                <a:solidFill>
                  <a:schemeClr val="tx1"/>
                </a:solidFill>
              </a:rPr>
              <a:t>CONFIDENTIAL</a:t>
            </a:r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0972CEA5-F2D1-465F-A4DC-A3593F98FC0D}"/>
              </a:ext>
            </a:extLst>
          </p:cNvPr>
          <p:cNvSpPr txBox="1">
            <a:spLocks/>
          </p:cNvSpPr>
          <p:nvPr/>
        </p:nvSpPr>
        <p:spPr>
          <a:xfrm>
            <a:off x="3910780" y="64055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040095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tharva\AppData\Local\Microsoft\Windows\INetCache\Content.Word\Logo picture.png">
            <a:extLst>
              <a:ext uri="{FF2B5EF4-FFF2-40B4-BE49-F238E27FC236}">
                <a16:creationId xmlns:a16="http://schemas.microsoft.com/office/drawing/2014/main" id="{52DD4EAA-D9E9-403D-AD95-4A75479F4D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4" y="18098"/>
            <a:ext cx="1905000" cy="6698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966E43-B7C1-4393-A2A7-AC8E96BAE31D}"/>
              </a:ext>
            </a:extLst>
          </p:cNvPr>
          <p:cNvCxnSpPr>
            <a:cxnSpLocks/>
          </p:cNvCxnSpPr>
          <p:nvPr/>
        </p:nvCxnSpPr>
        <p:spPr>
          <a:xfrm>
            <a:off x="0" y="6213765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5C25321-65EE-4D17-8CC8-8F51CC9260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04975" y="6444067"/>
            <a:ext cx="1543050" cy="205383"/>
          </a:xfrm>
        </p:spPr>
        <p:txBody>
          <a:bodyPr/>
          <a:lstStyle/>
          <a:p>
            <a:pPr defTabSz="514350"/>
            <a:fld id="{DFF8691E-3396-4073-9CB8-9B566082542D}" type="datetime1">
              <a:rPr lang="en-IN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27-09-2017</a:t>
            </a:fld>
            <a:endParaRPr lang="en-IN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58CDCD9-F031-42D6-8622-79C49B242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029B606-E1F7-47DC-99BB-A9DAE12F1A3A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2</a:t>
            </a:fld>
            <a:endParaRPr lang="en-IN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9C3181-BEFD-4B80-815E-56773B44F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180" y="69600"/>
            <a:ext cx="5915947" cy="417524"/>
          </a:xfrm>
        </p:spPr>
        <p:txBody>
          <a:bodyPr anchor="t">
            <a:noAutofit/>
          </a:bodyPr>
          <a:lstStyle/>
          <a:p>
            <a:pPr algn="r"/>
            <a:r>
              <a:rPr lang="en-IN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Strategy?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FE8C1FB8-A0AC-49F4-85DC-3496AB754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6248401"/>
            <a:ext cx="4724400" cy="28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 defTabSz="685800">
              <a:lnSpc>
                <a:spcPct val="100000"/>
              </a:lnSpc>
              <a:buNone/>
              <a:tabLst>
                <a:tab pos="2149079" algn="ctr"/>
                <a:tab pos="4298156" algn="r"/>
              </a:tabLst>
            </a:pPr>
            <a:r>
              <a:rPr lang="en-US" altLang="en-US" sz="1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A-Joshi Strategy Consultants (OPC) Private Limited</a:t>
            </a:r>
            <a:endParaRPr lang="en-US" altLang="en-US" sz="14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4F360-62C2-4916-B995-47148AA50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29400" y="6498938"/>
            <a:ext cx="4114800" cy="365125"/>
          </a:xfrm>
        </p:spPr>
        <p:txBody>
          <a:bodyPr/>
          <a:lstStyle/>
          <a:p>
            <a:r>
              <a:rPr lang="en-IN" b="1" dirty="0"/>
              <a:t>CONFIDENTIAL</a:t>
            </a:r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C041F80C-11E8-41BC-8FA0-60F983FEC27F}"/>
              </a:ext>
            </a:extLst>
          </p:cNvPr>
          <p:cNvSpPr txBox="1">
            <a:spLocks/>
          </p:cNvSpPr>
          <p:nvPr/>
        </p:nvSpPr>
        <p:spPr>
          <a:xfrm>
            <a:off x="3822292" y="64055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Rights Reserved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12B8B813-C770-4B43-ABD1-C9D51F5D7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04" y="874423"/>
            <a:ext cx="10654147" cy="382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Strategy is the determination of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long term goals and objectives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a company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the adoption of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courses of action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the allocation of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resources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necessary for carrying out these goals. – Alfred Chandler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(time, target, choice, analysis, implementation, commitment)</a:t>
            </a:r>
            <a:b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2000" b="1" i="1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Operational effectiveness means performing similar activities better than rivals perform them.  Strategy is the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creation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a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unique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valuable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position, involving a different set of activities.  -    Michael Porter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everyone can do it, it’s difficult to create and capture value from it. </a:t>
            </a:r>
            <a:endParaRPr kumimoji="0" lang="en-US" sz="18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 Box 14">
            <a:extLst>
              <a:ext uri="{FF2B5EF4-FFF2-40B4-BE49-F238E27FC236}">
                <a16:creationId xmlns:a16="http://schemas.microsoft.com/office/drawing/2014/main" id="{9BD956A9-3FC3-4098-9F00-99335A67A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545" y="4972336"/>
            <a:ext cx="10654146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Strategy is an </a:t>
            </a:r>
            <a:r>
              <a:rPr kumimoji="0" lang="en-US" alt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integrated</a:t>
            </a: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en-US" alt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overarching</a:t>
            </a: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 concept of how a business will </a:t>
            </a:r>
            <a:r>
              <a:rPr kumimoji="0" lang="en-US" alt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achieve</a:t>
            </a: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 its </a:t>
            </a:r>
            <a:r>
              <a:rPr kumimoji="0" lang="en-US" alt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243526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tharva\AppData\Local\Microsoft\Windows\INetCache\Content.Word\Logo picture.png">
            <a:extLst>
              <a:ext uri="{FF2B5EF4-FFF2-40B4-BE49-F238E27FC236}">
                <a16:creationId xmlns:a16="http://schemas.microsoft.com/office/drawing/2014/main" id="{52DD4EAA-D9E9-403D-AD95-4A75479F4D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4" y="18098"/>
            <a:ext cx="1905000" cy="6698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966E43-B7C1-4393-A2A7-AC8E96BAE31D}"/>
              </a:ext>
            </a:extLst>
          </p:cNvPr>
          <p:cNvCxnSpPr>
            <a:cxnSpLocks/>
          </p:cNvCxnSpPr>
          <p:nvPr/>
        </p:nvCxnSpPr>
        <p:spPr>
          <a:xfrm>
            <a:off x="0" y="6213765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5C25321-65EE-4D17-8CC8-8F51CC9260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04975" y="6444067"/>
            <a:ext cx="1543050" cy="205383"/>
          </a:xfrm>
        </p:spPr>
        <p:txBody>
          <a:bodyPr/>
          <a:lstStyle/>
          <a:p>
            <a:pPr defTabSz="514350"/>
            <a:fld id="{DFF8691E-3396-4073-9CB8-9B566082542D}" type="datetime1">
              <a:rPr lang="en-IN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27-09-2017</a:t>
            </a:fld>
            <a:endParaRPr lang="en-IN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58CDCD9-F031-42D6-8622-79C49B242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029B606-E1F7-47DC-99BB-A9DAE12F1A3A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3</a:t>
            </a:fld>
            <a:endParaRPr lang="en-IN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9C3181-BEFD-4B80-815E-56773B44F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180" y="69600"/>
            <a:ext cx="5915947" cy="417524"/>
          </a:xfrm>
        </p:spPr>
        <p:txBody>
          <a:bodyPr anchor="t">
            <a:noAutofit/>
          </a:bodyPr>
          <a:lstStyle/>
          <a:p>
            <a:pPr algn="r"/>
            <a:r>
              <a:rPr lang="en-IN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Evolution of Strategy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FE8C1FB8-A0AC-49F4-85DC-3496AB754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6248401"/>
            <a:ext cx="4724400" cy="28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 defTabSz="685800">
              <a:lnSpc>
                <a:spcPct val="100000"/>
              </a:lnSpc>
              <a:buNone/>
              <a:tabLst>
                <a:tab pos="2149079" algn="ctr"/>
                <a:tab pos="4298156" algn="r"/>
              </a:tabLst>
            </a:pPr>
            <a:r>
              <a:rPr lang="en-US" altLang="en-US" sz="1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A-Joshi Strategy Consultants (OPC) Private Limited</a:t>
            </a:r>
            <a:endParaRPr lang="en-US" altLang="en-US" sz="14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4F360-62C2-4916-B995-47148AA50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29400" y="6498938"/>
            <a:ext cx="4114800" cy="365125"/>
          </a:xfrm>
        </p:spPr>
        <p:txBody>
          <a:bodyPr/>
          <a:lstStyle/>
          <a:p>
            <a:r>
              <a:rPr lang="en-IN" b="1" dirty="0"/>
              <a:t>CONFIDENTIAL</a:t>
            </a:r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C041F80C-11E8-41BC-8FA0-60F983FEC27F}"/>
              </a:ext>
            </a:extLst>
          </p:cNvPr>
          <p:cNvSpPr txBox="1">
            <a:spLocks/>
          </p:cNvSpPr>
          <p:nvPr/>
        </p:nvSpPr>
        <p:spPr>
          <a:xfrm>
            <a:off x="3822292" y="64055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Rights Reserved</a:t>
            </a:r>
          </a:p>
        </p:txBody>
      </p:sp>
      <p:graphicFrame>
        <p:nvGraphicFramePr>
          <p:cNvPr id="13" name="Group 55">
            <a:extLst>
              <a:ext uri="{FF2B5EF4-FFF2-40B4-BE49-F238E27FC236}">
                <a16:creationId xmlns:a16="http://schemas.microsoft.com/office/drawing/2014/main" id="{E1CF43AB-8D98-4E37-8510-E8621F6FCC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108285"/>
              </p:ext>
            </p:extLst>
          </p:nvPr>
        </p:nvGraphicFramePr>
        <p:xfrm>
          <a:off x="200894" y="836752"/>
          <a:ext cx="11666929" cy="4647074"/>
        </p:xfrm>
        <a:graphic>
          <a:graphicData uri="http://schemas.openxmlformats.org/drawingml/2006/table">
            <a:tbl>
              <a:tblPr/>
              <a:tblGrid>
                <a:gridCol w="1581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5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4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6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6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662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830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83085">
                  <a:extLst>
                    <a:ext uri="{9D8B030D-6E8A-4147-A177-3AD203B41FA5}">
                      <a16:colId xmlns:a16="http://schemas.microsoft.com/office/drawing/2014/main" val="2655379622"/>
                    </a:ext>
                  </a:extLst>
                </a:gridCol>
              </a:tblGrid>
              <a:tr h="6279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1950s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1960s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1970s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1980s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1990s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2000 - 2015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2020 onwards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23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Context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-Post war boom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-Financial Budgets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-Economic Boom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-New Industries like Electronics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-Oil price    shock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-Industry life-cycle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-Japanese  challenge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-M&amp;A failures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-Weakness of  conglomerate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-Low profitability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-New Competitors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-Rapid Evolution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-Newer age businesses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-Convergence of Technology 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4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Assumption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High Growth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International Growth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Efficiency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Stable Industry Structure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Firm as set  of competencies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Industry has a Business Model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VUCA World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Theme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Budgetary Planning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Corporate Planning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Corporate Strategy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Competitive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Advantage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Leveraging Resources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Innovation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Agility &amp; Resilience ?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8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Framework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Planning &amp; Budgets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SWOT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Strategic Planning Matrix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Industries, Product-Market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Core Competency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Innovation Process Management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Innovation &amp; Organization Design ?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Proponents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Kenneth Andrews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BCG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M. Porter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Prahalad/ Gary Hamel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Chan &amp; Mauborgne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?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extBox 1">
            <a:extLst>
              <a:ext uri="{FF2B5EF4-FFF2-40B4-BE49-F238E27FC236}">
                <a16:creationId xmlns:a16="http://schemas.microsoft.com/office/drawing/2014/main" id="{42E3D461-ACB7-4068-A267-DAB8F1CED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0290" y="5694213"/>
            <a:ext cx="1060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-V. Joshi</a:t>
            </a:r>
          </a:p>
        </p:txBody>
      </p:sp>
    </p:spTree>
    <p:extLst>
      <p:ext uri="{BB962C8B-B14F-4D97-AF65-F5344CB8AC3E}">
        <p14:creationId xmlns:p14="http://schemas.microsoft.com/office/powerpoint/2010/main" val="2397671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tharva\AppData\Local\Microsoft\Windows\INetCache\Content.Word\Logo picture.png">
            <a:extLst>
              <a:ext uri="{FF2B5EF4-FFF2-40B4-BE49-F238E27FC236}">
                <a16:creationId xmlns:a16="http://schemas.microsoft.com/office/drawing/2014/main" id="{52DD4EAA-D9E9-403D-AD95-4A75479F4D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4" y="18098"/>
            <a:ext cx="1905000" cy="6698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966E43-B7C1-4393-A2A7-AC8E96BAE31D}"/>
              </a:ext>
            </a:extLst>
          </p:cNvPr>
          <p:cNvCxnSpPr>
            <a:cxnSpLocks/>
          </p:cNvCxnSpPr>
          <p:nvPr/>
        </p:nvCxnSpPr>
        <p:spPr>
          <a:xfrm>
            <a:off x="0" y="6213765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5C25321-65EE-4D17-8CC8-8F51CC9260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04975" y="6444067"/>
            <a:ext cx="1543050" cy="205383"/>
          </a:xfrm>
        </p:spPr>
        <p:txBody>
          <a:bodyPr/>
          <a:lstStyle/>
          <a:p>
            <a:pPr defTabSz="514350"/>
            <a:fld id="{DFF8691E-3396-4073-9CB8-9B566082542D}" type="datetime1">
              <a:rPr lang="en-IN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27-09-2017</a:t>
            </a:fld>
            <a:endParaRPr lang="en-IN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082313-75D4-4598-830A-3A6A588F3007}"/>
              </a:ext>
            </a:extLst>
          </p:cNvPr>
          <p:cNvSpPr/>
          <p:nvPr/>
        </p:nvSpPr>
        <p:spPr>
          <a:xfrm>
            <a:off x="609600" y="620440"/>
            <a:ext cx="107442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/>
            <a:r>
              <a:rPr lang="en-I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we are</a:t>
            </a:r>
            <a:endParaRPr lang="en-IN" dirty="0">
              <a:solidFill>
                <a:srgbClr val="4444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base"/>
            <a:r>
              <a:rPr lang="en-IN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core of our company and its activities is Knowledge. We are partners, advisors &amp; consultants providing </a:t>
            </a:r>
            <a:r>
              <a:rPr lang="en-I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Expertise</a:t>
            </a:r>
            <a:r>
              <a:rPr lang="en-I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underpinned by high quality Experience.  As </a:t>
            </a: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Practical Strategists</a:t>
            </a:r>
            <a:r>
              <a:rPr lang="en-IN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we partner businesses in their growth &amp; requisite transformation by advising relevant &amp; focused solutions which are based on decades of management experience of our Experts. </a:t>
            </a:r>
            <a:endParaRPr lang="en-IN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 fontAlgn="base"/>
            <a:r>
              <a:rPr lang="en-I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do</a:t>
            </a:r>
            <a:endParaRPr lang="en-IN" dirty="0">
              <a:solidFill>
                <a:srgbClr val="4444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base"/>
            <a:r>
              <a:rPr lang="en-IN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facilitate a premium marketplace for Expertise with leading edge Knowledge givers as Experts, and Knowledge seeking businesses as receivers through the</a:t>
            </a:r>
            <a:r>
              <a:rPr lang="en-IN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 Net</a:t>
            </a:r>
            <a:r>
              <a:rPr lang="en-IN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IN" b="1" baseline="300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IN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en-IN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of our Experts has more than 20 years of experience with businesses which are leaders in their industries. Our Experts can provide deep insights into various Industries, Businesses &amp; Functions and add significant strategic value to Clients through: </a:t>
            </a:r>
            <a:endParaRPr lang="en-IN" dirty="0">
              <a:solidFill>
                <a:srgbClr val="4444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base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Thought Leadership on Strategy</a:t>
            </a:r>
          </a:p>
          <a:p>
            <a:pPr algn="just" defTabSz="685800" fontAlgn="base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&amp; Business Strategy (Formulation &amp; Execution)</a:t>
            </a:r>
            <a:endParaRPr lang="en-IN" b="1" dirty="0">
              <a:solidFill>
                <a:srgbClr val="66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base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Growth, Turnaround &amp; Restructuring</a:t>
            </a:r>
          </a:p>
          <a:p>
            <a:pPr algn="just" defTabSz="685800" fontAlgn="base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M&amp;A Integration Execution</a:t>
            </a:r>
            <a:endParaRPr lang="en-IN" b="1" dirty="0">
              <a:solidFill>
                <a:srgbClr val="66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base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 Design (Structure, Systems, Processes, Culture &amp; Style)</a:t>
            </a:r>
            <a:endParaRPr lang="en-IN" b="1" dirty="0">
              <a:solidFill>
                <a:srgbClr val="66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base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Leadership Development</a:t>
            </a:r>
            <a:endParaRPr lang="en-IN" b="1" dirty="0">
              <a:solidFill>
                <a:srgbClr val="66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base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Management (Finance, Marketing, HR, Operations and R&amp;D)</a:t>
            </a:r>
            <a:endParaRPr lang="en-IN" b="1" dirty="0">
              <a:solidFill>
                <a:srgbClr val="66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base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&amp; Technology: Insights &amp; Management</a:t>
            </a:r>
            <a:endParaRPr lang="en-IN" b="1" dirty="0">
              <a:solidFill>
                <a:srgbClr val="66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58CDCD9-F031-42D6-8622-79C49B242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029B606-E1F7-47DC-99BB-A9DAE12F1A3A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4</a:t>
            </a:fld>
            <a:endParaRPr lang="en-IN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9C3181-BEFD-4B80-815E-56773B44F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180" y="69600"/>
            <a:ext cx="5915947" cy="417524"/>
          </a:xfrm>
        </p:spPr>
        <p:txBody>
          <a:bodyPr anchor="t">
            <a:noAutofit/>
          </a:bodyPr>
          <a:lstStyle/>
          <a:p>
            <a:pPr algn="r"/>
            <a:r>
              <a:rPr lang="en-IN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Leveraging Knowledge 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FE8C1FB8-A0AC-49F4-85DC-3496AB754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6248401"/>
            <a:ext cx="4724400" cy="28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 defTabSz="685800">
              <a:lnSpc>
                <a:spcPct val="100000"/>
              </a:lnSpc>
              <a:buNone/>
              <a:tabLst>
                <a:tab pos="2149079" algn="ctr"/>
                <a:tab pos="4298156" algn="r"/>
              </a:tabLst>
            </a:pPr>
            <a:r>
              <a:rPr lang="en-US" altLang="en-US" sz="1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A-Joshi Strategy Consultants (OPC) Private Limited</a:t>
            </a:r>
            <a:endParaRPr lang="en-US" altLang="en-US" sz="14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6B2F8B4-59B7-4F92-B715-890127D61B6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593" y="4057128"/>
            <a:ext cx="2248311" cy="843220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4582C8C-440D-4514-9F2A-051C3F341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018" y="4997327"/>
            <a:ext cx="2248312" cy="69689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4F360-62C2-4916-B995-47148AA50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29400" y="6498938"/>
            <a:ext cx="4114800" cy="365125"/>
          </a:xfrm>
        </p:spPr>
        <p:txBody>
          <a:bodyPr/>
          <a:lstStyle/>
          <a:p>
            <a:r>
              <a:rPr lang="en-IN" b="1" dirty="0"/>
              <a:t>CONFIDENTIAL</a:t>
            </a:r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C041F80C-11E8-41BC-8FA0-60F983FEC27F}"/>
              </a:ext>
            </a:extLst>
          </p:cNvPr>
          <p:cNvSpPr txBox="1">
            <a:spLocks/>
          </p:cNvSpPr>
          <p:nvPr/>
        </p:nvSpPr>
        <p:spPr>
          <a:xfrm>
            <a:off x="3822292" y="64055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134870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1BA4-C8D7-4B08-81AD-87C5C33B2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951" y="91164"/>
            <a:ext cx="10515600" cy="556699"/>
          </a:xfrm>
        </p:spPr>
        <p:txBody>
          <a:bodyPr anchor="t">
            <a:normAutofit/>
          </a:bodyPr>
          <a:lstStyle/>
          <a:p>
            <a:pPr algn="r"/>
            <a:r>
              <a:rPr lang="en-IN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Features of the AJSCPL Network</a:t>
            </a:r>
          </a:p>
        </p:txBody>
      </p:sp>
      <p:pic>
        <p:nvPicPr>
          <p:cNvPr id="4" name="Picture 3" descr="C:\Users\Atharva\AppData\Local\Microsoft\Windows\INetCache\Content.Word\Logo picture.png">
            <a:extLst>
              <a:ext uri="{FF2B5EF4-FFF2-40B4-BE49-F238E27FC236}">
                <a16:creationId xmlns:a16="http://schemas.microsoft.com/office/drawing/2014/main" id="{52DD4EAA-D9E9-403D-AD95-4A75479F4D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" y="9994"/>
            <a:ext cx="2027207" cy="66843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66820C29-8AFF-475B-8D99-E93E1E50C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773129" y="6161622"/>
            <a:ext cx="58528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A-Joshi Strategy Consultants (OPC) Private Limited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966E43-B7C1-4393-A2A7-AC8E96BAE31D}"/>
              </a:ext>
            </a:extLst>
          </p:cNvPr>
          <p:cNvCxnSpPr>
            <a:cxnSpLocks/>
          </p:cNvCxnSpPr>
          <p:nvPr/>
        </p:nvCxnSpPr>
        <p:spPr>
          <a:xfrm>
            <a:off x="8070" y="6161622"/>
            <a:ext cx="1218393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AD1C3AB-48D0-4088-835F-B3CFA83A5B3C}"/>
              </a:ext>
            </a:extLst>
          </p:cNvPr>
          <p:cNvSpPr txBox="1"/>
          <p:nvPr/>
        </p:nvSpPr>
        <p:spPr>
          <a:xfrm>
            <a:off x="973394" y="708890"/>
            <a:ext cx="98885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Each of the Experts has more than 20 years of experience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Several of the Experts have been managers at CXO level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Experience includes implementation of Growth &amp; Turnaround Strategy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Customized implementation frameworks based on extensive experience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Members have several years (decades) of mutual trust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6A441C-6F3C-466A-B725-DF6FFD4219F1}"/>
              </a:ext>
            </a:extLst>
          </p:cNvPr>
          <p:cNvSpPr txBox="1"/>
          <p:nvPr/>
        </p:nvSpPr>
        <p:spPr>
          <a:xfrm>
            <a:off x="973394" y="2612348"/>
            <a:ext cx="2568332" cy="3477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IN" sz="2000" b="1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Industries</a:t>
            </a:r>
            <a:r>
              <a:rPr lang="en-IN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FMCG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Textiles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Chemicals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Pharmaceuticals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Automobiles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Industrials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IT / ITES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Telecom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Private Equity &amp; </a:t>
            </a:r>
            <a:b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Venture Capital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7D6E1A-24FC-4DFF-985A-EBB8AF22BE58}"/>
              </a:ext>
            </a:extLst>
          </p:cNvPr>
          <p:cNvSpPr txBox="1"/>
          <p:nvPr/>
        </p:nvSpPr>
        <p:spPr>
          <a:xfrm>
            <a:off x="4163942" y="2646763"/>
            <a:ext cx="3122971" cy="3477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IN" sz="2000" b="1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Functions</a:t>
            </a:r>
            <a:r>
              <a:rPr lang="en-IN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Commercial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Marketing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Sales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Leadership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R&amp;D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Project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General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Health &amp; Safety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74E6D6-826D-47B0-A5F1-AAEF76BDC159}"/>
              </a:ext>
            </a:extLst>
          </p:cNvPr>
          <p:cNvSpPr txBox="1"/>
          <p:nvPr/>
        </p:nvSpPr>
        <p:spPr>
          <a:xfrm>
            <a:off x="7723227" y="2622173"/>
            <a:ext cx="2055371" cy="193899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IN" sz="2000" b="1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Locations</a:t>
            </a:r>
            <a:r>
              <a:rPr lang="en-IN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Bengal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Maharashtra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Bengaluru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NCR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Gujarat</a:t>
            </a:r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61D364F4-EC4C-4C80-8CC9-366B0F6F7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7AA2-5345-4121-8732-DB2E6010BE64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998BCD74-B2F0-43E2-BE5B-8FCB9F0EE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74633" y="6356350"/>
            <a:ext cx="4114800" cy="365125"/>
          </a:xfrm>
        </p:spPr>
        <p:txBody>
          <a:bodyPr/>
          <a:lstStyle/>
          <a:p>
            <a:r>
              <a:rPr lang="en-IN" dirty="0"/>
              <a:t>CONFIDENTIAL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D83F987-11B4-4ECC-ADBB-436725414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b="1" smtClean="0">
                <a:solidFill>
                  <a:schemeClr val="tx1"/>
                </a:solidFill>
              </a:rPr>
              <a:t>5</a:t>
            </a:fld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23" name="Footer Placeholder 9">
            <a:extLst>
              <a:ext uri="{FF2B5EF4-FFF2-40B4-BE49-F238E27FC236}">
                <a16:creationId xmlns:a16="http://schemas.microsoft.com/office/drawing/2014/main" id="{FCC46776-3D4E-476F-AC2E-AC9C8011814B}"/>
              </a:ext>
            </a:extLst>
          </p:cNvPr>
          <p:cNvSpPr txBox="1">
            <a:spLocks/>
          </p:cNvSpPr>
          <p:nvPr/>
        </p:nvSpPr>
        <p:spPr>
          <a:xfrm>
            <a:off x="3822292" y="646450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839546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1BA4-C8D7-4B08-81AD-87C5C33B2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162" y="84910"/>
            <a:ext cx="10515600" cy="917985"/>
          </a:xfrm>
        </p:spPr>
        <p:txBody>
          <a:bodyPr anchor="t">
            <a:normAutofit/>
          </a:bodyPr>
          <a:lstStyle/>
          <a:p>
            <a:pPr algn="r"/>
            <a:r>
              <a:rPr lang="en-IN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of Our Experience</a:t>
            </a:r>
          </a:p>
        </p:txBody>
      </p:sp>
      <p:pic>
        <p:nvPicPr>
          <p:cNvPr id="4" name="Picture 3" descr="C:\Users\Atharva\AppData\Local\Microsoft\Windows\INetCache\Content.Word\Logo picture.png">
            <a:extLst>
              <a:ext uri="{FF2B5EF4-FFF2-40B4-BE49-F238E27FC236}">
                <a16:creationId xmlns:a16="http://schemas.microsoft.com/office/drawing/2014/main" id="{52DD4EAA-D9E9-403D-AD95-4A75479F4D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" y="9994"/>
            <a:ext cx="2027207" cy="66843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66820C29-8AFF-475B-8D99-E93E1E50C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773129" y="6161622"/>
            <a:ext cx="58528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A-Joshi Strategy Consultants (OPC) Private Limited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966E43-B7C1-4393-A2A7-AC8E96BAE31D}"/>
              </a:ext>
            </a:extLst>
          </p:cNvPr>
          <p:cNvCxnSpPr>
            <a:cxnSpLocks/>
          </p:cNvCxnSpPr>
          <p:nvPr/>
        </p:nvCxnSpPr>
        <p:spPr>
          <a:xfrm>
            <a:off x="8070" y="6161622"/>
            <a:ext cx="1218393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B834449-422E-4211-846F-550B6C1FCAB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9716" y="591115"/>
          <a:ext cx="11503742" cy="54309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9367">
                  <a:extLst>
                    <a:ext uri="{9D8B030D-6E8A-4147-A177-3AD203B41FA5}">
                      <a16:colId xmlns:a16="http://schemas.microsoft.com/office/drawing/2014/main" val="669588037"/>
                    </a:ext>
                  </a:extLst>
                </a:gridCol>
                <a:gridCol w="7924375">
                  <a:extLst>
                    <a:ext uri="{9D8B030D-6E8A-4147-A177-3AD203B41FA5}">
                      <a16:colId xmlns:a16="http://schemas.microsoft.com/office/drawing/2014/main" val="722123409"/>
                    </a:ext>
                  </a:extLst>
                </a:gridCol>
              </a:tblGrid>
              <a:tr h="194184">
                <a:tc>
                  <a:txBody>
                    <a:bodyPr/>
                    <a:lstStyle/>
                    <a:p>
                      <a:pPr marL="914400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tc>
                  <a:txBody>
                    <a:bodyPr/>
                    <a:lstStyle/>
                    <a:p>
                      <a:pPr marL="91440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Industries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extLst>
                  <a:ext uri="{0D108BD9-81ED-4DB2-BD59-A6C34878D82A}">
                    <a16:rowId xmlns:a16="http://schemas.microsoft.com/office/drawing/2014/main" val="3471570559"/>
                  </a:ext>
                </a:extLst>
              </a:tr>
              <a:tr h="1070501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Corporate &amp; Business Strategy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tc>
                  <a:txBody>
                    <a:bodyPr/>
                    <a:lstStyle/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Several Companies in Manufacturing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Biotech, Drug Development/Repurposing/ &amp; NCE 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Logistics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Fine Chemicals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Personal products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extLst>
                  <a:ext uri="{0D108BD9-81ED-4DB2-BD59-A6C34878D82A}">
                    <a16:rowId xmlns:a16="http://schemas.microsoft.com/office/drawing/2014/main" val="1790434836"/>
                  </a:ext>
                </a:extLst>
              </a:tr>
              <a:tr h="851422">
                <a:tc>
                  <a:txBody>
                    <a:bodyPr/>
                    <a:lstStyle/>
                    <a:p>
                      <a:pPr marL="914400" indent="-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Restructuring &amp; Turnaround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tc>
                  <a:txBody>
                    <a:bodyPr/>
                    <a:lstStyle/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Low volume customized products manufacturer 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CRO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05740" algn="l"/>
                        </a:tabLs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Textiles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05740" algn="l"/>
                        </a:tabLs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Fine Chemicals  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extLst>
                  <a:ext uri="{0D108BD9-81ED-4DB2-BD59-A6C34878D82A}">
                    <a16:rowId xmlns:a16="http://schemas.microsoft.com/office/drawing/2014/main" val="4121861006"/>
                  </a:ext>
                </a:extLst>
              </a:tr>
              <a:tr h="1289580">
                <a:tc>
                  <a:txBody>
                    <a:bodyPr/>
                    <a:lstStyle/>
                    <a:p>
                      <a:pPr marL="914400" indent="-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 and Processes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tc>
                  <a:txBody>
                    <a:bodyPr/>
                    <a:lstStyle/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Several companies in Manufacturing 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Agri-Biotech Company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Facilities Management (services) provider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Fine Chemicals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Personal Products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Environment Management &amp; Remediation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extLst>
                  <a:ext uri="{0D108BD9-81ED-4DB2-BD59-A6C34878D82A}">
                    <a16:rowId xmlns:a16="http://schemas.microsoft.com/office/drawing/2014/main" val="3590205599"/>
                  </a:ext>
                </a:extLst>
              </a:tr>
              <a:tr h="955499">
                <a:tc>
                  <a:txBody>
                    <a:bodyPr/>
                    <a:lstStyle/>
                    <a:p>
                      <a:pPr marL="914400" indent="-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Organization Design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tc>
                  <a:txBody>
                    <a:bodyPr/>
                    <a:lstStyle/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Structure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Functional, Matrix structures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Processes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IPM, Budgeting, CapEx, Board Governance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Schedule of Authority, Internal Audit, ERP, Inventory Management, PMS, MIS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Culture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Specialized to high volume manufacture, Silos to Cross-functional 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extLst>
                  <a:ext uri="{0D108BD9-81ED-4DB2-BD59-A6C34878D82A}">
                    <a16:rowId xmlns:a16="http://schemas.microsoft.com/office/drawing/2014/main" val="2690421333"/>
                  </a:ext>
                </a:extLst>
              </a:tr>
              <a:tr h="251523">
                <a:tc>
                  <a:txBody>
                    <a:bodyPr/>
                    <a:lstStyle/>
                    <a:p>
                      <a:pPr marL="914400" indent="-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Family Conflict &amp; Litigation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tc>
                  <a:txBody>
                    <a:bodyPr/>
                    <a:lstStyle/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 investee companies with successful resolution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extLst>
                  <a:ext uri="{0D108BD9-81ED-4DB2-BD59-A6C34878D82A}">
                    <a16:rowId xmlns:a16="http://schemas.microsoft.com/office/drawing/2014/main" val="456108661"/>
                  </a:ext>
                </a:extLst>
              </a:tr>
              <a:tr h="261161">
                <a:tc>
                  <a:txBody>
                    <a:bodyPr/>
                    <a:lstStyle/>
                    <a:p>
                      <a:pPr marL="914400" indent="-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Insolvency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tc>
                  <a:txBody>
                    <a:bodyPr/>
                    <a:lstStyle/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Manufacturing &amp; Services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extLst>
                  <a:ext uri="{0D108BD9-81ED-4DB2-BD59-A6C34878D82A}">
                    <a16:rowId xmlns:a16="http://schemas.microsoft.com/office/drawing/2014/main" val="731206399"/>
                  </a:ext>
                </a:extLst>
              </a:tr>
              <a:tr h="244203">
                <a:tc>
                  <a:txBody>
                    <a:bodyPr/>
                    <a:lstStyle/>
                    <a:p>
                      <a:pPr marL="914400" indent="-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Due-Diligence Support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tc>
                  <a:txBody>
                    <a:bodyPr/>
                    <a:lstStyle/>
                    <a:p>
                      <a:pPr marL="914400"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Manufacturing, Services and R&amp;D led companies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681" marR="47681" marT="0" marB="0"/>
                </a:tc>
                <a:extLst>
                  <a:ext uri="{0D108BD9-81ED-4DB2-BD59-A6C34878D82A}">
                    <a16:rowId xmlns:a16="http://schemas.microsoft.com/office/drawing/2014/main" val="1994665579"/>
                  </a:ext>
                </a:extLst>
              </a:tr>
            </a:tbl>
          </a:graphicData>
        </a:graphic>
      </p:graphicFrame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A7D2616-7090-4ED8-8581-D04F904FF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8A70-89E3-4568-9A2C-A7F002E4B9CC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BAA1517-BFDD-469F-AAF3-3BEDD5113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12395" y="6356350"/>
            <a:ext cx="4114800" cy="365125"/>
          </a:xfrm>
        </p:spPr>
        <p:txBody>
          <a:bodyPr/>
          <a:lstStyle/>
          <a:p>
            <a:r>
              <a:rPr lang="en-IN" b="1" dirty="0">
                <a:solidFill>
                  <a:schemeClr val="tx1"/>
                </a:solidFill>
              </a:rPr>
              <a:t>CONFIDENTIAL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8A541F9-FF35-4D02-9355-21BF0BADE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6</a:t>
            </a:fld>
            <a:endParaRPr lang="en-IN" dirty="0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0DAE55E0-1C08-4A74-854E-DD5A08B15B54}"/>
              </a:ext>
            </a:extLst>
          </p:cNvPr>
          <p:cNvSpPr txBox="1">
            <a:spLocks/>
          </p:cNvSpPr>
          <p:nvPr/>
        </p:nvSpPr>
        <p:spPr>
          <a:xfrm>
            <a:off x="3822292" y="643501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410292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5">
            <a:extLst>
              <a:ext uri="{FF2B5EF4-FFF2-40B4-BE49-F238E27FC236}">
                <a16:creationId xmlns:a16="http://schemas.microsoft.com/office/drawing/2014/main" id="{AC21EE77-625E-4707-87C5-79025418D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668588"/>
            <a:ext cx="2878138" cy="14462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9900"/>
                </a:solidFill>
                <a:latin typeface="Times New Roman" panose="02020603050405020304" pitchFamily="18" charset="0"/>
              </a:rPr>
              <a:t>Strategy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Organization Design</a:t>
            </a:r>
          </a:p>
        </p:txBody>
      </p:sp>
      <p:sp>
        <p:nvSpPr>
          <p:cNvPr id="34820" name="Line 8">
            <a:extLst>
              <a:ext uri="{FF2B5EF4-FFF2-40B4-BE49-F238E27FC236}">
                <a16:creationId xmlns:a16="http://schemas.microsoft.com/office/drawing/2014/main" id="{65550B0E-22DD-4B98-970C-696E3152C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1" y="4114800"/>
            <a:ext cx="9525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dirty="0"/>
          </a:p>
        </p:txBody>
      </p:sp>
      <p:sp>
        <p:nvSpPr>
          <p:cNvPr id="34821" name="Line 9">
            <a:extLst>
              <a:ext uri="{FF2B5EF4-FFF2-40B4-BE49-F238E27FC236}">
                <a16:creationId xmlns:a16="http://schemas.microsoft.com/office/drawing/2014/main" id="{9AA945BD-2D33-48BB-988A-E11DCA91D0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4343400"/>
            <a:ext cx="1905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dirty="0"/>
          </a:p>
        </p:txBody>
      </p:sp>
      <p:sp>
        <p:nvSpPr>
          <p:cNvPr id="34822" name="Line 24">
            <a:extLst>
              <a:ext uri="{FF2B5EF4-FFF2-40B4-BE49-F238E27FC236}">
                <a16:creationId xmlns:a16="http://schemas.microsoft.com/office/drawing/2014/main" id="{27FC0135-F1E3-4471-B1C7-142F6613BE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1980022"/>
            <a:ext cx="0" cy="68774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sp>
        <p:nvSpPr>
          <p:cNvPr id="34823" name="Rectangle 25">
            <a:extLst>
              <a:ext uri="{FF2B5EF4-FFF2-40B4-BE49-F238E27FC236}">
                <a16:creationId xmlns:a16="http://schemas.microsoft.com/office/drawing/2014/main" id="{87C267BA-3875-4428-B7DB-059495801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980" y="840818"/>
            <a:ext cx="1922246" cy="107786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Environment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P,R,E,S,T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Industry</a:t>
            </a:r>
          </a:p>
        </p:txBody>
      </p:sp>
      <p:grpSp>
        <p:nvGrpSpPr>
          <p:cNvPr id="34824" name="Group 3">
            <a:extLst>
              <a:ext uri="{FF2B5EF4-FFF2-40B4-BE49-F238E27FC236}">
                <a16:creationId xmlns:a16="http://schemas.microsoft.com/office/drawing/2014/main" id="{77B1565A-69BD-4DCC-9756-AE87E1F2DFC5}"/>
              </a:ext>
            </a:extLst>
          </p:cNvPr>
          <p:cNvGrpSpPr>
            <a:grpSpLocks/>
          </p:cNvGrpSpPr>
          <p:nvPr/>
        </p:nvGrpSpPr>
        <p:grpSpPr bwMode="auto">
          <a:xfrm>
            <a:off x="1620838" y="2286000"/>
            <a:ext cx="2036762" cy="1143000"/>
            <a:chOff x="2592" y="1776"/>
            <a:chExt cx="1632" cy="1056"/>
          </a:xfrm>
        </p:grpSpPr>
        <p:sp>
          <p:nvSpPr>
            <p:cNvPr id="34835" name="Rectangle 4">
              <a:extLst>
                <a:ext uri="{FF2B5EF4-FFF2-40B4-BE49-F238E27FC236}">
                  <a16:creationId xmlns:a16="http://schemas.microsoft.com/office/drawing/2014/main" id="{9C6AA249-6B57-473D-9C40-8E5AE1A61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776"/>
              <a:ext cx="1632" cy="10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34836" name="Text Box 5">
              <a:extLst>
                <a:ext uri="{FF2B5EF4-FFF2-40B4-BE49-F238E27FC236}">
                  <a16:creationId xmlns:a16="http://schemas.microsoft.com/office/drawing/2014/main" id="{99C17957-9189-425D-BF71-B5A2F21E99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0" y="1776"/>
              <a:ext cx="882" cy="9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latin typeface="Times New Roman" panose="02020603050405020304" pitchFamily="18" charset="0"/>
                </a:rPr>
                <a:t>Vision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latin typeface="Times New Roman" panose="02020603050405020304" pitchFamily="18" charset="0"/>
                </a:rPr>
                <a:t>Mission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latin typeface="Times New Roman" panose="02020603050405020304" pitchFamily="18" charset="0"/>
                </a:rPr>
                <a:t>Values</a:t>
              </a:r>
            </a:p>
          </p:txBody>
        </p:sp>
      </p:grpSp>
      <p:sp>
        <p:nvSpPr>
          <p:cNvPr id="34825" name="Line 24">
            <a:extLst>
              <a:ext uri="{FF2B5EF4-FFF2-40B4-BE49-F238E27FC236}">
                <a16:creationId xmlns:a16="http://schemas.microsoft.com/office/drawing/2014/main" id="{3D6E7968-E269-4A4F-BDDE-912661C326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82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sp>
        <p:nvSpPr>
          <p:cNvPr id="34826" name="TextBox 1">
            <a:extLst>
              <a:ext uri="{FF2B5EF4-FFF2-40B4-BE49-F238E27FC236}">
                <a16:creationId xmlns:a16="http://schemas.microsoft.com/office/drawing/2014/main" id="{4F4F0CE0-A9B8-4E36-9325-E3D66CC48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426" y="697422"/>
            <a:ext cx="1844675" cy="147796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Stable?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Forecasted?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Conducive?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Responsive?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Changeable?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0BDEBD-65F3-4DC3-A514-8A6F34E05892}"/>
              </a:ext>
            </a:extLst>
          </p:cNvPr>
          <p:cNvCxnSpPr>
            <a:cxnSpLocks/>
          </p:cNvCxnSpPr>
          <p:nvPr/>
        </p:nvCxnSpPr>
        <p:spPr>
          <a:xfrm flipV="1">
            <a:off x="7079226" y="1449024"/>
            <a:ext cx="997974" cy="104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8" name="TextBox 38">
            <a:extLst>
              <a:ext uri="{FF2B5EF4-FFF2-40B4-BE49-F238E27FC236}">
                <a16:creationId xmlns:a16="http://schemas.microsoft.com/office/drawing/2014/main" id="{A5B320FD-CB4E-4350-BE4A-601FC5947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2628900"/>
            <a:ext cx="2306638" cy="6477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Positional?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Resource Based?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50E96EF-73C6-4958-A47F-3BA32F3DB5E9}"/>
              </a:ext>
            </a:extLst>
          </p:cNvPr>
          <p:cNvCxnSpPr>
            <a:endCxn id="34828" idx="1"/>
          </p:cNvCxnSpPr>
          <p:nvPr/>
        </p:nvCxnSpPr>
        <p:spPr>
          <a:xfrm flipV="1">
            <a:off x="6629400" y="2952750"/>
            <a:ext cx="1447800" cy="190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30" name="TextBox 50">
            <a:extLst>
              <a:ext uri="{FF2B5EF4-FFF2-40B4-BE49-F238E27FC236}">
                <a16:creationId xmlns:a16="http://schemas.microsoft.com/office/drawing/2014/main" id="{C262F128-979D-43E4-83B6-16C4BF892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3886201"/>
            <a:ext cx="1550988" cy="9239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Structure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Systems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Processes</a:t>
            </a:r>
          </a:p>
        </p:txBody>
      </p:sp>
      <p:sp>
        <p:nvSpPr>
          <p:cNvPr id="34831" name="TextBox 51">
            <a:extLst>
              <a:ext uri="{FF2B5EF4-FFF2-40B4-BE49-F238E27FC236}">
                <a16:creationId xmlns:a16="http://schemas.microsoft.com/office/drawing/2014/main" id="{511EAA95-8814-49DE-ABB9-A3BE7870D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1" y="5172075"/>
            <a:ext cx="1819275" cy="6477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Culture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Management</a:t>
            </a:r>
          </a:p>
        </p:txBody>
      </p:sp>
      <p:sp>
        <p:nvSpPr>
          <p:cNvPr id="34832" name="Line 9">
            <a:extLst>
              <a:ext uri="{FF2B5EF4-FFF2-40B4-BE49-F238E27FC236}">
                <a16:creationId xmlns:a16="http://schemas.microsoft.com/office/drawing/2014/main" id="{CFA477F0-EF29-4976-892E-2E826FBDA629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5486400"/>
            <a:ext cx="1905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A6E1209-656B-4887-98D8-CC2353CA2306}"/>
              </a:ext>
            </a:extLst>
          </p:cNvPr>
          <p:cNvCxnSpPr/>
          <p:nvPr/>
        </p:nvCxnSpPr>
        <p:spPr>
          <a:xfrm>
            <a:off x="6096000" y="3124200"/>
            <a:ext cx="0" cy="6096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5608700E-FF9C-4203-9BD0-886477F8366A}"/>
              </a:ext>
            </a:extLst>
          </p:cNvPr>
          <p:cNvSpPr txBox="1">
            <a:spLocks/>
          </p:cNvSpPr>
          <p:nvPr/>
        </p:nvSpPr>
        <p:spPr>
          <a:xfrm>
            <a:off x="1442876" y="25921"/>
            <a:ext cx="10515600" cy="91798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IN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Implementation Framework</a:t>
            </a:r>
          </a:p>
        </p:txBody>
      </p:sp>
      <p:pic>
        <p:nvPicPr>
          <p:cNvPr id="22" name="Picture 21" descr="C:\Users\Atharva\AppData\Local\Microsoft\Windows\INetCache\Content.Word\Logo picture.png">
            <a:extLst>
              <a:ext uri="{FF2B5EF4-FFF2-40B4-BE49-F238E27FC236}">
                <a16:creationId xmlns:a16="http://schemas.microsoft.com/office/drawing/2014/main" id="{0C41690D-B5E2-45D0-ADF4-409C62A9FF1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" y="9994"/>
            <a:ext cx="2027207" cy="66843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">
            <a:extLst>
              <a:ext uri="{FF2B5EF4-FFF2-40B4-BE49-F238E27FC236}">
                <a16:creationId xmlns:a16="http://schemas.microsoft.com/office/drawing/2014/main" id="{5F0FD6AD-CA3D-4DF5-915C-3858264A8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0901" y="6279608"/>
            <a:ext cx="58528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865438" algn="ctr"/>
                <a:tab pos="5730875" algn="r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A-Joshi Strategy Consultants (OPC) Private Limited</a:t>
            </a:r>
            <a:endParaRPr lang="en-US" altLang="en-US" sz="1800" dirty="0">
              <a:cs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113E62B-9E1D-4CCD-A9DB-8357BE484ED6}"/>
              </a:ext>
            </a:extLst>
          </p:cNvPr>
          <p:cNvCxnSpPr>
            <a:cxnSpLocks/>
          </p:cNvCxnSpPr>
          <p:nvPr/>
        </p:nvCxnSpPr>
        <p:spPr>
          <a:xfrm>
            <a:off x="8070" y="6309102"/>
            <a:ext cx="1218393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ED00E27F-F75F-463D-9C19-B669EDB17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520F-ABF1-4CA9-9EDE-60025D7D6716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1DE87430-4AE3-41A3-83EF-338C50E6C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1671" y="6548080"/>
            <a:ext cx="4114800" cy="365125"/>
          </a:xfrm>
        </p:spPr>
        <p:txBody>
          <a:bodyPr/>
          <a:lstStyle/>
          <a:p>
            <a:r>
              <a:rPr lang="en-IN" b="1" dirty="0">
                <a:solidFill>
                  <a:schemeClr val="tx1"/>
                </a:solidFill>
              </a:rPr>
              <a:t>CONFIDENTIAL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B028BC95-40CE-45C1-B7DB-BA9083043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smtClean="0"/>
              <a:t>7</a:t>
            </a:fld>
            <a:endParaRPr lang="en-IN" dirty="0"/>
          </a:p>
        </p:txBody>
      </p:sp>
      <p:sp>
        <p:nvSpPr>
          <p:cNvPr id="46" name="Footer Placeholder 9">
            <a:extLst>
              <a:ext uri="{FF2B5EF4-FFF2-40B4-BE49-F238E27FC236}">
                <a16:creationId xmlns:a16="http://schemas.microsoft.com/office/drawing/2014/main" id="{FDA97058-5C23-42D9-B121-322596B5CC8C}"/>
              </a:ext>
            </a:extLst>
          </p:cNvPr>
          <p:cNvSpPr txBox="1">
            <a:spLocks/>
          </p:cNvSpPr>
          <p:nvPr/>
        </p:nvSpPr>
        <p:spPr>
          <a:xfrm>
            <a:off x="3822292" y="65382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Rights Reserved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9F0223-FED5-4F7A-B902-9DC8210B5DC1}"/>
              </a:ext>
            </a:extLst>
          </p:cNvPr>
          <p:cNvSpPr txBox="1"/>
          <p:nvPr/>
        </p:nvSpPr>
        <p:spPr>
          <a:xfrm>
            <a:off x="10856686" y="5950857"/>
            <a:ext cx="863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V. Joshi</a:t>
            </a:r>
          </a:p>
        </p:txBody>
      </p:sp>
    </p:spTree>
    <p:extLst>
      <p:ext uri="{BB962C8B-B14F-4D97-AF65-F5344CB8AC3E}">
        <p14:creationId xmlns:p14="http://schemas.microsoft.com/office/powerpoint/2010/main" val="373679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  <p:bldP spid="34821" grpId="0" animBg="1"/>
      <p:bldP spid="34826" grpId="0" animBg="1"/>
      <p:bldP spid="34828" grpId="0" animBg="1"/>
      <p:bldP spid="34830" grpId="0" animBg="1"/>
      <p:bldP spid="34831" grpId="0" animBg="1"/>
      <p:bldP spid="348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1BA4-C8D7-4B08-81AD-87C5C33B2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149"/>
            <a:ext cx="10515600" cy="556699"/>
          </a:xfrm>
        </p:spPr>
        <p:txBody>
          <a:bodyPr anchor="t">
            <a:normAutofit/>
          </a:bodyPr>
          <a:lstStyle/>
          <a:p>
            <a:pPr algn="r"/>
            <a:r>
              <a:rPr lang="en-IN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 Engagement</a:t>
            </a:r>
          </a:p>
        </p:txBody>
      </p:sp>
      <p:pic>
        <p:nvPicPr>
          <p:cNvPr id="4" name="Picture 3" descr="C:\Users\Atharva\AppData\Local\Microsoft\Windows\INetCache\Content.Word\Logo picture.png">
            <a:extLst>
              <a:ext uri="{FF2B5EF4-FFF2-40B4-BE49-F238E27FC236}">
                <a16:creationId xmlns:a16="http://schemas.microsoft.com/office/drawing/2014/main" id="{52DD4EAA-D9E9-403D-AD95-4A75479F4D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" y="9994"/>
            <a:ext cx="2027207" cy="66843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66820C29-8AFF-475B-8D99-E93E1E50C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773129" y="6161622"/>
            <a:ext cx="58528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A-Joshi Strategy Consultants (OPC) Private Limited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966E43-B7C1-4393-A2A7-AC8E96BAE31D}"/>
              </a:ext>
            </a:extLst>
          </p:cNvPr>
          <p:cNvCxnSpPr>
            <a:cxnSpLocks/>
          </p:cNvCxnSpPr>
          <p:nvPr/>
        </p:nvCxnSpPr>
        <p:spPr>
          <a:xfrm>
            <a:off x="8070" y="6161622"/>
            <a:ext cx="1218393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AD1C3AB-48D0-4088-835F-B3CFA83A5B3C}"/>
              </a:ext>
            </a:extLst>
          </p:cNvPr>
          <p:cNvSpPr txBox="1"/>
          <p:nvPr/>
        </p:nvSpPr>
        <p:spPr>
          <a:xfrm>
            <a:off x="838200" y="941489"/>
            <a:ext cx="1079827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Experts can provide insights during Strategy Formulation &amp; Due Diligence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Experts can act as Advisors during the implementation phase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Coaching &amp; mentoring of the CXO level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Engagement model is flexible and customized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Compensation can be on a man-day basis or negotiated for continuous longer assignments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Independent Directorship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D&amp;O, E&amp;O Insurance coverage in case of Board positions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Thumbnail profiles of the Experts are available at </a:t>
            </a: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http://expertstrat.com/expert-profiles/ </a:t>
            </a:r>
            <a:endParaRPr lang="en-I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AF9E86-5BE8-4F9C-BF20-024FEA081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3CF-4728-433E-922B-C29424377CD2}" type="datetime1">
              <a:rPr lang="en-IN" smtClean="0"/>
              <a:t>27-09-2017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27FE3F-6F2F-42D4-ACB6-0CAB1073B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9656" y="6356350"/>
            <a:ext cx="4114800" cy="365125"/>
          </a:xfrm>
        </p:spPr>
        <p:txBody>
          <a:bodyPr/>
          <a:lstStyle/>
          <a:p>
            <a:r>
              <a:rPr lang="en-IN" b="1" dirty="0">
                <a:solidFill>
                  <a:schemeClr val="tx1"/>
                </a:solidFill>
              </a:rPr>
              <a:t>CONFIDENTIAL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91A42B9-6D6B-4EDC-ACCF-9308D5931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B606-E1F7-47DC-99BB-A9DAE12F1A3A}" type="slidenum">
              <a:rPr lang="en-IN" b="1" smtClean="0"/>
              <a:t>8</a:t>
            </a:fld>
            <a:endParaRPr lang="en-IN" b="1" dirty="0"/>
          </a:p>
        </p:txBody>
      </p:sp>
      <p:sp>
        <p:nvSpPr>
          <p:cNvPr id="14" name="Footer Placeholder 9">
            <a:extLst>
              <a:ext uri="{FF2B5EF4-FFF2-40B4-BE49-F238E27FC236}">
                <a16:creationId xmlns:a16="http://schemas.microsoft.com/office/drawing/2014/main" id="{FC5DF279-12CC-4ED2-B198-BA7694ADECA5}"/>
              </a:ext>
            </a:extLst>
          </p:cNvPr>
          <p:cNvSpPr txBox="1">
            <a:spLocks/>
          </p:cNvSpPr>
          <p:nvPr/>
        </p:nvSpPr>
        <p:spPr>
          <a:xfrm>
            <a:off x="3822292" y="643501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426032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tharva\AppData\Local\Microsoft\Windows\INetCache\Content.Word\Logo picture.png">
            <a:extLst>
              <a:ext uri="{FF2B5EF4-FFF2-40B4-BE49-F238E27FC236}">
                <a16:creationId xmlns:a16="http://schemas.microsoft.com/office/drawing/2014/main" id="{52DD4EAA-D9E9-403D-AD95-4A75479F4D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" y="9994"/>
            <a:ext cx="2027207" cy="6684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966E43-B7C1-4393-A2A7-AC8E96BAE31D}"/>
              </a:ext>
            </a:extLst>
          </p:cNvPr>
          <p:cNvCxnSpPr>
            <a:cxnSpLocks/>
          </p:cNvCxnSpPr>
          <p:nvPr/>
        </p:nvCxnSpPr>
        <p:spPr>
          <a:xfrm>
            <a:off x="8070" y="5144001"/>
            <a:ext cx="1218393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2C5D1D6-260F-4C33-911C-F6DE64216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56" y="5144001"/>
            <a:ext cx="10339712" cy="1688738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5C25321-65EE-4D17-8CC8-8F51CC9260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274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6A1D0B-0CBC-425F-87D8-619326607226}" type="datetime1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27-09-2017</a:t>
            </a:fld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F3BFE36-CDE4-4698-AD13-7613B58F0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35575" y="643948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CONFIDENTIAL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09D24EA-BB32-4A5C-9B97-64D3D8A29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29B606-E1F7-47DC-99BB-A9DAE12F1A3A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0842FD-EF8E-4413-BA1B-2B3B40A14A10}"/>
              </a:ext>
            </a:extLst>
          </p:cNvPr>
          <p:cNvSpPr/>
          <p:nvPr/>
        </p:nvSpPr>
        <p:spPr>
          <a:xfrm>
            <a:off x="486697" y="983415"/>
            <a:ext cx="1120877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has now become the fourth factor, after Land, Labour &amp; Capital, due to its critical role in Growth, Innovation &amp; Productivity.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 an organization based on leading edge Knowledge, our philosophy is that it is a force-multiplier for modern businesses, and grows exponentially when disseminated.  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Corporate Purpose is to enable 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Success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of Knowledge based businesses, through transfer of high quality 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Expertise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based Knowledge to our 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Clients.  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are 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Advisors &amp; Consultants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with critical capabilities &amp; networks to deliver 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Practical Solutions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for success in business, for large corporations &amp; SMEs.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 part of our Social Responsibilities we participate in creation &amp; dissemination of Knowledge through publications, studies, &amp; mentoring of Entrepreneurs &amp; Students. Highest Standards of 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Integrity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at all times is our Core Value, and we demand this from ourselves &amp; expect this from all those who interact with us.  We enable 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Responsible &amp; Sustainable Business Growth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 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also makes a positive contribution to Society.  We create 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Value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our Clients, and expect to create fair value for society. 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6148E6-4D39-432D-BE26-80FDB6FE3F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656" y="26902"/>
            <a:ext cx="2619375" cy="81915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4BD81A2-3E47-424C-BEC8-B45A722D9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149"/>
            <a:ext cx="10515600" cy="556699"/>
          </a:xfrm>
        </p:spPr>
        <p:txBody>
          <a:bodyPr anchor="t">
            <a:normAutofit/>
          </a:bodyPr>
          <a:lstStyle/>
          <a:p>
            <a:pPr algn="ctr"/>
            <a:r>
              <a:rPr lang="en-IN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Purpose</a:t>
            </a:r>
          </a:p>
        </p:txBody>
      </p:sp>
    </p:spTree>
    <p:extLst>
      <p:ext uri="{BB962C8B-B14F-4D97-AF65-F5344CB8AC3E}">
        <p14:creationId xmlns:p14="http://schemas.microsoft.com/office/powerpoint/2010/main" val="704744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764</Words>
  <Application>Microsoft Office PowerPoint</Application>
  <PresentationFormat>Widescreen</PresentationFormat>
  <Paragraphs>239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Network of Senior Advisors &amp; Consultants </vt:lpstr>
      <vt:lpstr>What is Strategy?</vt:lpstr>
      <vt:lpstr>Evolution of Strategy</vt:lpstr>
      <vt:lpstr>Leveraging Knowledge </vt:lpstr>
      <vt:lpstr>Features of the AJSCPL Network</vt:lpstr>
      <vt:lpstr>Examples of Our Experience</vt:lpstr>
      <vt:lpstr>PowerPoint Presentation</vt:lpstr>
      <vt:lpstr>Flexible Engagement</vt:lpstr>
      <vt:lpstr>Corporate Purpose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of Advisors &amp; Consultants</dc:title>
  <dc:creator>Atharva joshi</dc:creator>
  <cp:lastModifiedBy>Anupa Joshi</cp:lastModifiedBy>
  <cp:revision>47</cp:revision>
  <dcterms:created xsi:type="dcterms:W3CDTF">2017-06-19T12:37:30Z</dcterms:created>
  <dcterms:modified xsi:type="dcterms:W3CDTF">2017-09-27T14:09:30Z</dcterms:modified>
</cp:coreProperties>
</file>